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Architects Daughter"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hfXu3G68DQUzPE+n/JUO7ay3C+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 Culture aims to produce a culture focused on preventing errors and/or catching errors early before harm is caused. Just Culture welcomes open and honest communication with self reporting of problems/errors, including but not limited to unprofessional behaviors, which could foster poor outcomes. As humans, errors are made but we do have control over our behavior patterns. </a:t>
            </a: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Just Culture Model acknowledges that humans make mistakes, and these mistakes should be measured and monitored with the goal being error reduction (rather than error concealment) and improved system design. This is not to be confused with a “no blame policy”. Just Culture does not tolerate conscious disregard to patient risks or gross misconduct but rather encourages accountability for reporting a problem, assessing the situation, diagnosing the problem, and creating a plan to avoid that problem again. Just Culture aims to move away from an overly punitive culture and strikes a middle ground between punitive and blame free.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endParaRPr b="1">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b="1">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you can see in this picture, there are many opportunities for human mistakes to be made. </a:t>
            </a: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questions must be evaluated to determine the nature of the error and develop a consequence of action.  </a:t>
            </a:r>
            <a:endParaRPr/>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an error is made, there are three categories the event can fall under. The first question asked is: was the standard of care met? To further evaluate this, we must assess whether another individual, with the same level of training, could have made the same error? For example, a nurse administers a first dose of amoxicillin prescribed to a pediatric patient for a strep throat infection. The patient has no known allergies. The patient becomes anaphylactic and dies. Was the standard of care met? </a:t>
            </a:r>
            <a:endParaRPr/>
          </a:p>
          <a:p>
            <a:pPr marL="0" lvl="0" indent="0" algn="l" rtl="0">
              <a:spcBef>
                <a:spcPts val="0"/>
              </a:spcBef>
              <a:spcAft>
                <a:spcPts val="0"/>
              </a:spcAft>
              <a:buNone/>
            </a:pPr>
            <a:endParaRPr/>
          </a:p>
          <a:p>
            <a:pPr marL="0" lvl="0" indent="0" algn="l" rtl="0">
              <a:spcBef>
                <a:spcPts val="0"/>
              </a:spcBef>
              <a:spcAft>
                <a:spcPts val="0"/>
              </a:spcAft>
              <a:buNone/>
            </a:pPr>
            <a:r>
              <a:rPr lang="en-US"/>
              <a:t>At risk behavior involves violating the standard of care without intent to cause harm. For example: a nurse ignores policy and best practice and hurriedly prepares medications for three patients at one time. In doing so, she almost mixes up two patient’s medications. This demonstrates risky behavior and would be reckless if the nurse had not caught herself. </a:t>
            </a:r>
            <a:endParaRPr/>
          </a:p>
          <a:p>
            <a:pPr marL="0" lvl="0" indent="0" algn="l" rtl="0">
              <a:spcBef>
                <a:spcPts val="0"/>
              </a:spcBef>
              <a:spcAft>
                <a:spcPts val="0"/>
              </a:spcAft>
              <a:buNone/>
            </a:pPr>
            <a:endParaRPr/>
          </a:p>
          <a:p>
            <a:pPr marL="0" lvl="0" indent="0" algn="l" rtl="0">
              <a:spcBef>
                <a:spcPts val="0"/>
              </a:spcBef>
              <a:spcAft>
                <a:spcPts val="0"/>
              </a:spcAft>
              <a:buNone/>
            </a:pPr>
            <a:r>
              <a:rPr lang="en-US"/>
              <a:t>Reckless behavior is a conscious choice to violate the standards of care. For example, a nurse fails to listen to a patient’s apical pulse prior to administering digoxin. The patient’s pulse was 48 bpm. This nurse violated the standards of care and best practice. </a:t>
            </a:r>
            <a:endParaRPr/>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the action of the individual is categorized, a consequence can be determined. Human error involves consoling the individual or implementing an improvement plan with the individual. At risk behavior involves coaching the student and/or developing a remedial improvement plan with the student. Reckless behavior involves disciplinary action or remediation. </a:t>
            </a: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 Culture provides an opportunity to evaluate errors without bias or judgement, learn from these errors, and provide the safest environment for our patients’. </a:t>
            </a: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1"/>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
          <p:cNvSpPr txBox="1">
            <a:spLocks noGrp="1"/>
          </p:cNvSpPr>
          <p:nvPr>
            <p:ph type="ctrTitle"/>
          </p:nvPr>
        </p:nvSpPr>
        <p:spPr>
          <a:xfrm>
            <a:off x="1524003" y="1999615"/>
            <a:ext cx="9144000" cy="27640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200"/>
              <a:buFont typeface="Architects Daughter"/>
              <a:buNone/>
            </a:pPr>
            <a:r>
              <a:rPr lang="en-US" sz="7200">
                <a:latin typeface="Architects Daughter"/>
                <a:ea typeface="Architects Daughter"/>
                <a:cs typeface="Architects Daughter"/>
                <a:sym typeface="Architects Daughter"/>
              </a:rPr>
              <a:t>Just Culture </a:t>
            </a:r>
            <a:endParaRPr/>
          </a:p>
        </p:txBody>
      </p:sp>
      <p:sp>
        <p:nvSpPr>
          <p:cNvPr id="92" name="Google Shape;92;p1"/>
          <p:cNvSpPr txBox="1">
            <a:spLocks noGrp="1"/>
          </p:cNvSpPr>
          <p:nvPr>
            <p:ph type="subTitle" idx="1"/>
          </p:nvPr>
        </p:nvSpPr>
        <p:spPr>
          <a:xfrm>
            <a:off x="1966912" y="5645150"/>
            <a:ext cx="8258176" cy="6318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sz="2800"/>
              <a:t>Just Culture Work Group </a:t>
            </a:r>
            <a:endParaRPr/>
          </a:p>
        </p:txBody>
      </p:sp>
      <p:sp>
        <p:nvSpPr>
          <p:cNvPr id="93" name="Google Shape;93;p1"/>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p:nvPr/>
        </p:nvSpPr>
        <p:spPr>
          <a:xfrm>
            <a:off x="0" y="0"/>
            <a:ext cx="1219200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1" y="0"/>
            <a:ext cx="4818889" cy="6858000"/>
          </a:xfrm>
          <a:custGeom>
            <a:avLst/>
            <a:gdLst/>
            <a:ahLst/>
            <a:cxnLst/>
            <a:rect l="l" t="t" r="r" b="b"/>
            <a:pathLst>
              <a:path w="4818889" h="6858000" extrusionOk="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w="9525" cap="flat" cmpd="sng">
            <a:solidFill>
              <a:srgbClr val="E6E6E6"/>
            </a:solidFill>
            <a:prstDash val="solid"/>
            <a:miter lim="800000"/>
            <a:headEnd type="none" w="sm" len="sm"/>
            <a:tailEnd type="none" w="sm" len="sm"/>
          </a:ln>
          <a:effectLst>
            <a:outerShdw blurRad="50800" dist="38100" algn="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1" name="Google Shape;101;p2"/>
          <p:cNvSpPr/>
          <p:nvPr/>
        </p:nvSpPr>
        <p:spPr>
          <a:xfrm>
            <a:off x="1" y="0"/>
            <a:ext cx="4811477" cy="6858000"/>
          </a:xfrm>
          <a:custGeom>
            <a:avLst/>
            <a:gdLst/>
            <a:ahLst/>
            <a:cxnLst/>
            <a:rect l="l" t="t" r="r" b="b"/>
            <a:pathLst>
              <a:path w="4811477" h="6858000" extrusionOk="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2"/>
          <p:cNvSpPr txBox="1">
            <a:spLocks noGrp="1"/>
          </p:cNvSpPr>
          <p:nvPr>
            <p:ph type="title"/>
          </p:nvPr>
        </p:nvSpPr>
        <p:spPr>
          <a:xfrm>
            <a:off x="621792" y="1161288"/>
            <a:ext cx="3602736" cy="45262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chitects Daughter"/>
              <a:buNone/>
            </a:pPr>
            <a:r>
              <a:rPr lang="en-US" sz="4000">
                <a:latin typeface="Architects Daughter"/>
                <a:ea typeface="Architects Daughter"/>
                <a:cs typeface="Architects Daughter"/>
                <a:sym typeface="Architects Daughter"/>
              </a:rPr>
              <a:t>What is Just Culture? </a:t>
            </a:r>
            <a:endParaRPr/>
          </a:p>
        </p:txBody>
      </p:sp>
      <p:sp>
        <p:nvSpPr>
          <p:cNvPr id="103" name="Google Shape;103;p2"/>
          <p:cNvSpPr/>
          <p:nvPr/>
        </p:nvSpPr>
        <p:spPr>
          <a:xfrm>
            <a:off x="0" y="3102049"/>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2"/>
          <p:cNvSpPr txBox="1">
            <a:spLocks noGrp="1"/>
          </p:cNvSpPr>
          <p:nvPr>
            <p:ph type="body" idx="1"/>
          </p:nvPr>
        </p:nvSpPr>
        <p:spPr>
          <a:xfrm>
            <a:off x="5434149" y="932688"/>
            <a:ext cx="5916603" cy="4992624"/>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US" sz="2000"/>
              <a:t>An environment that encourages learning, reporting errors and hazards, designing safe systems, and making safe choices. </a:t>
            </a:r>
            <a:endParaRPr/>
          </a:p>
          <a:p>
            <a:pPr marL="0" lvl="0" indent="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en-US" sz="2000"/>
              <a:t>“Just Culture focuses on evaluating the behavior and choices made by an individual, not on the outcome of the event” (NC Bd of Nursing). </a:t>
            </a:r>
            <a:endParaRPr/>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txBox="1">
            <a:spLocks noGrp="1"/>
          </p:cNvSpPr>
          <p:nvPr>
            <p:ph type="title"/>
          </p:nvPr>
        </p:nvSpPr>
        <p:spPr>
          <a:xfrm>
            <a:off x="841248" y="426720"/>
            <a:ext cx="10506456" cy="19191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chitects Daughter"/>
              <a:buNone/>
            </a:pPr>
            <a:r>
              <a:rPr lang="en-US" sz="5400">
                <a:latin typeface="Architects Daughter"/>
                <a:ea typeface="Architects Daughter"/>
                <a:cs typeface="Architects Daughter"/>
                <a:sym typeface="Architects Daughter"/>
              </a:rPr>
              <a:t>Tenets of Just Culture </a:t>
            </a:r>
            <a:endParaRPr/>
          </a:p>
        </p:txBody>
      </p:sp>
      <p:sp>
        <p:nvSpPr>
          <p:cNvPr id="112" name="Google Shape;112;p3"/>
          <p:cNvSpPr/>
          <p:nvPr/>
        </p:nvSpPr>
        <p:spPr>
          <a:xfrm>
            <a:off x="865953" y="2899927"/>
            <a:ext cx="10451592"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3" name="Google Shape;113;p3"/>
          <p:cNvSpPr/>
          <p:nvPr/>
        </p:nvSpPr>
        <p:spPr>
          <a:xfrm rot="10800000" flipH="1">
            <a:off x="841248" y="2776031"/>
            <a:ext cx="1873457" cy="1371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4" name="Google Shape;114;p3"/>
          <p:cNvSpPr txBox="1">
            <a:spLocks noGrp="1"/>
          </p:cNvSpPr>
          <p:nvPr>
            <p:ph type="body" idx="1"/>
          </p:nvPr>
        </p:nvSpPr>
        <p:spPr>
          <a:xfrm>
            <a:off x="841248" y="3337269"/>
            <a:ext cx="10509504" cy="290568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200"/>
              <a:buFont typeface="Noto Sans Symbols"/>
              <a:buChar char="❖"/>
            </a:pPr>
            <a:r>
              <a:rPr lang="en-US" sz="2200"/>
              <a:t>Humans make mistakes </a:t>
            </a:r>
            <a:endParaRPr/>
          </a:p>
          <a:p>
            <a:pPr marL="285750" lvl="0" indent="-285750" algn="l" rtl="0">
              <a:lnSpc>
                <a:spcPct val="90000"/>
              </a:lnSpc>
              <a:spcBef>
                <a:spcPts val="1000"/>
              </a:spcBef>
              <a:spcAft>
                <a:spcPts val="0"/>
              </a:spcAft>
              <a:buClr>
                <a:schemeClr val="dk1"/>
              </a:buClr>
              <a:buSzPts val="2200"/>
              <a:buFont typeface="Noto Sans Symbols"/>
              <a:buChar char="❖"/>
            </a:pPr>
            <a:r>
              <a:rPr lang="en-US" sz="2200"/>
              <a:t>Creating a culture that is fair and just </a:t>
            </a:r>
            <a:endParaRPr/>
          </a:p>
          <a:p>
            <a:pPr marL="285750" lvl="0" indent="-285750" algn="l" rtl="0">
              <a:lnSpc>
                <a:spcPct val="90000"/>
              </a:lnSpc>
              <a:spcBef>
                <a:spcPts val="1000"/>
              </a:spcBef>
              <a:spcAft>
                <a:spcPts val="0"/>
              </a:spcAft>
              <a:buClr>
                <a:schemeClr val="dk1"/>
              </a:buClr>
              <a:buSzPts val="2200"/>
              <a:buFont typeface="Noto Sans Symbols"/>
              <a:buChar char="❖"/>
            </a:pPr>
            <a:r>
              <a:rPr lang="en-US" sz="2200"/>
              <a:t>Using a common language </a:t>
            </a:r>
            <a:endParaRPr/>
          </a:p>
          <a:p>
            <a:pPr marL="285750" lvl="0" indent="-285750" algn="l" rtl="0">
              <a:lnSpc>
                <a:spcPct val="90000"/>
              </a:lnSpc>
              <a:spcBef>
                <a:spcPts val="1000"/>
              </a:spcBef>
              <a:spcAft>
                <a:spcPts val="0"/>
              </a:spcAft>
              <a:buClr>
                <a:schemeClr val="dk1"/>
              </a:buClr>
              <a:buSzPts val="2200"/>
              <a:buFont typeface="Noto Sans Symbols"/>
              <a:buChar char="❖"/>
            </a:pPr>
            <a:r>
              <a:rPr lang="en-US" sz="2200"/>
              <a:t>Balancing accountability </a:t>
            </a:r>
            <a:endParaRPr/>
          </a:p>
          <a:p>
            <a:pPr marL="228600" lvl="0" indent="-889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chitects Daughter"/>
              <a:buNone/>
            </a:pPr>
            <a:r>
              <a:rPr lang="en-US">
                <a:latin typeface="Architects Daughter"/>
                <a:ea typeface="Architects Daughter"/>
                <a:cs typeface="Architects Daughter"/>
                <a:sym typeface="Architects Daughter"/>
              </a:rPr>
              <a:t>Is there any possibility for error? </a:t>
            </a:r>
            <a:endParaRPr/>
          </a:p>
        </p:txBody>
      </p:sp>
      <p:pic>
        <p:nvPicPr>
          <p:cNvPr id="121" name="Google Shape;121;p4" descr="A picture containing text, indoor, cluttered"/>
          <p:cNvPicPr preferRelativeResize="0">
            <a:picLocks noGrp="1"/>
          </p:cNvPicPr>
          <p:nvPr>
            <p:ph type="body" idx="1"/>
          </p:nvPr>
        </p:nvPicPr>
        <p:blipFill rotWithShape="1">
          <a:blip r:embed="rId3">
            <a:alphaModFix/>
          </a:blip>
          <a:srcRect/>
          <a:stretch/>
        </p:blipFill>
        <p:spPr>
          <a:xfrm>
            <a:off x="838200" y="1850930"/>
            <a:ext cx="10515600" cy="43007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5"/>
          <p:cNvSpPr txBox="1">
            <a:spLocks noGrp="1"/>
          </p:cNvSpPr>
          <p:nvPr>
            <p:ph type="title"/>
          </p:nvPr>
        </p:nvSpPr>
        <p:spPr>
          <a:xfrm>
            <a:off x="841248" y="502920"/>
            <a:ext cx="10509504" cy="197510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chitects Daughter"/>
              <a:buNone/>
            </a:pPr>
            <a:r>
              <a:rPr lang="en-US" sz="5400">
                <a:latin typeface="Architects Daughter"/>
                <a:ea typeface="Architects Daughter"/>
                <a:cs typeface="Architects Daughter"/>
                <a:sym typeface="Architects Daughter"/>
              </a:rPr>
              <a:t>Questions? </a:t>
            </a:r>
            <a:endParaRPr/>
          </a:p>
        </p:txBody>
      </p:sp>
      <p:sp>
        <p:nvSpPr>
          <p:cNvPr id="129" name="Google Shape;129;p5"/>
          <p:cNvSpPr/>
          <p:nvPr/>
        </p:nvSpPr>
        <p:spPr>
          <a:xfrm>
            <a:off x="842772" y="0"/>
            <a:ext cx="10506456" cy="19138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0" name="Google Shape;130;p5"/>
          <p:cNvSpPr/>
          <p:nvPr/>
        </p:nvSpPr>
        <p:spPr>
          <a:xfrm>
            <a:off x="841248" y="2894076"/>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p5"/>
          <p:cNvSpPr txBox="1">
            <a:spLocks noGrp="1"/>
          </p:cNvSpPr>
          <p:nvPr>
            <p:ph type="body" idx="1"/>
          </p:nvPr>
        </p:nvSpPr>
        <p:spPr>
          <a:xfrm>
            <a:off x="841248" y="3328416"/>
            <a:ext cx="10509504" cy="271576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200"/>
              <a:buFont typeface="Calibri"/>
              <a:buAutoNum type="arabicPeriod"/>
            </a:pPr>
            <a:r>
              <a:rPr lang="en-US" sz="2200"/>
              <a:t>Why did these accidents happen? </a:t>
            </a:r>
            <a:endParaRPr/>
          </a:p>
          <a:p>
            <a:pPr marL="342900" lvl="0" indent="-342900" algn="l" rtl="0">
              <a:lnSpc>
                <a:spcPct val="90000"/>
              </a:lnSpc>
              <a:spcBef>
                <a:spcPts val="1000"/>
              </a:spcBef>
              <a:spcAft>
                <a:spcPts val="0"/>
              </a:spcAft>
              <a:buClr>
                <a:schemeClr val="dk1"/>
              </a:buClr>
              <a:buSzPts val="2200"/>
              <a:buFont typeface="Calibri"/>
              <a:buAutoNum type="arabicPeriod"/>
            </a:pPr>
            <a:r>
              <a:rPr lang="en-US" sz="2200"/>
              <a:t>What can we do to prevent them from happening again? </a:t>
            </a:r>
            <a:endParaRPr/>
          </a:p>
          <a:p>
            <a:pPr marL="342900" lvl="0" indent="-342900" algn="l" rtl="0">
              <a:lnSpc>
                <a:spcPct val="90000"/>
              </a:lnSpc>
              <a:spcBef>
                <a:spcPts val="1000"/>
              </a:spcBef>
              <a:spcAft>
                <a:spcPts val="0"/>
              </a:spcAft>
              <a:buClr>
                <a:schemeClr val="dk1"/>
              </a:buClr>
              <a:buSzPts val="2200"/>
              <a:buFont typeface="Calibri"/>
              <a:buAutoNum type="arabicPeriod"/>
            </a:pPr>
            <a:r>
              <a:rPr lang="en-US" sz="2200"/>
              <a:t>How do we judge the people involved? </a:t>
            </a:r>
            <a:endParaRPr/>
          </a:p>
          <a:p>
            <a:pPr marL="0" lvl="0" indent="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chitects Daughter"/>
              <a:buNone/>
            </a:pPr>
            <a:r>
              <a:rPr lang="en-US">
                <a:latin typeface="Architects Daughter"/>
                <a:ea typeface="Architects Daughter"/>
                <a:cs typeface="Architects Daughter"/>
                <a:sym typeface="Architects Daughter"/>
              </a:rPr>
              <a:t>The behaviors to be expected when assessing an event</a:t>
            </a:r>
            <a:endParaRPr>
              <a:latin typeface="Architects Daughter"/>
              <a:ea typeface="Architects Daughter"/>
              <a:cs typeface="Architects Daughter"/>
              <a:sym typeface="Architects Daughter"/>
            </a:endParaRPr>
          </a:p>
        </p:txBody>
      </p:sp>
      <p:grpSp>
        <p:nvGrpSpPr>
          <p:cNvPr id="138" name="Google Shape;138;p6"/>
          <p:cNvGrpSpPr/>
          <p:nvPr/>
        </p:nvGrpSpPr>
        <p:grpSpPr>
          <a:xfrm>
            <a:off x="838200" y="1827749"/>
            <a:ext cx="10515600" cy="4347088"/>
            <a:chOff x="0" y="2124"/>
            <a:chExt cx="10515600" cy="4347088"/>
          </a:xfrm>
        </p:grpSpPr>
        <p:cxnSp>
          <p:nvCxnSpPr>
            <p:cNvPr id="139" name="Google Shape;139;p6"/>
            <p:cNvCxnSpPr/>
            <p:nvPr/>
          </p:nvCxnSpPr>
          <p:spPr>
            <a:xfrm>
              <a:off x="0" y="2124"/>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0" name="Google Shape;140;p6"/>
            <p:cNvSpPr/>
            <p:nvPr/>
          </p:nvSpPr>
          <p:spPr>
            <a:xfrm>
              <a:off x="0" y="2124"/>
              <a:ext cx="1051560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0" y="2124"/>
              <a:ext cx="10515600" cy="1449029"/>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Human Error- inadvertent action; slip, lapse, mistake </a:t>
              </a:r>
              <a:endParaRPr/>
            </a:p>
          </p:txBody>
        </p:sp>
        <p:cxnSp>
          <p:nvCxnSpPr>
            <p:cNvPr id="142" name="Google Shape;142;p6"/>
            <p:cNvCxnSpPr/>
            <p:nvPr/>
          </p:nvCxnSpPr>
          <p:spPr>
            <a:xfrm>
              <a:off x="0" y="1451154"/>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3" name="Google Shape;143;p6"/>
            <p:cNvSpPr/>
            <p:nvPr/>
          </p:nvSpPr>
          <p:spPr>
            <a:xfrm>
              <a:off x="0" y="1451154"/>
              <a:ext cx="1051560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txBox="1"/>
            <p:nvPr/>
          </p:nvSpPr>
          <p:spPr>
            <a:xfrm>
              <a:off x="0" y="1451154"/>
              <a:ext cx="10515600" cy="1449029"/>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At risk behavior- behavior choice that increases risk where risk is not recognized or is mistakenly believed to be justified</a:t>
              </a:r>
              <a:endParaRPr/>
            </a:p>
          </p:txBody>
        </p:sp>
        <p:cxnSp>
          <p:nvCxnSpPr>
            <p:cNvPr id="145" name="Google Shape;145;p6"/>
            <p:cNvCxnSpPr/>
            <p:nvPr/>
          </p:nvCxnSpPr>
          <p:spPr>
            <a:xfrm>
              <a:off x="0" y="2900183"/>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6" name="Google Shape;146;p6"/>
            <p:cNvSpPr/>
            <p:nvPr/>
          </p:nvSpPr>
          <p:spPr>
            <a:xfrm>
              <a:off x="0" y="2900183"/>
              <a:ext cx="1051560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txBox="1"/>
            <p:nvPr/>
          </p:nvSpPr>
          <p:spPr>
            <a:xfrm>
              <a:off x="0" y="2900183"/>
              <a:ext cx="10515600" cy="1449029"/>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Reckless behavior- behavioral choice to consciously disregard a substantial and justifiable risk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chitects Daughter"/>
              <a:buNone/>
            </a:pPr>
            <a:r>
              <a:rPr lang="en-US">
                <a:latin typeface="Architects Daughter"/>
                <a:ea typeface="Architects Daughter"/>
                <a:cs typeface="Architects Daughter"/>
                <a:sym typeface="Architects Daughter"/>
              </a:rPr>
              <a:t>Consequences </a:t>
            </a:r>
            <a:endParaRPr>
              <a:latin typeface="Architects Daughter"/>
              <a:ea typeface="Architects Daughter"/>
              <a:cs typeface="Architects Daughter"/>
              <a:sym typeface="Architects Daughter"/>
            </a:endParaRPr>
          </a:p>
        </p:txBody>
      </p:sp>
      <p:grpSp>
        <p:nvGrpSpPr>
          <p:cNvPr id="154" name="Google Shape;154;p7"/>
          <p:cNvGrpSpPr/>
          <p:nvPr/>
        </p:nvGrpSpPr>
        <p:grpSpPr>
          <a:xfrm>
            <a:off x="838200" y="2906192"/>
            <a:ext cx="10515599" cy="2190202"/>
            <a:chOff x="0" y="1080567"/>
            <a:chExt cx="10515599" cy="2190202"/>
          </a:xfrm>
        </p:grpSpPr>
        <p:sp>
          <p:nvSpPr>
            <p:cNvPr id="155" name="Google Shape;155;p7"/>
            <p:cNvSpPr/>
            <p:nvPr/>
          </p:nvSpPr>
          <p:spPr>
            <a:xfrm>
              <a:off x="0" y="1080567"/>
              <a:ext cx="2957512" cy="187802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328612" y="1392749"/>
              <a:ext cx="2957512" cy="1878020"/>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txBox="1"/>
            <p:nvPr/>
          </p:nvSpPr>
          <p:spPr>
            <a:xfrm>
              <a:off x="383617" y="1447754"/>
              <a:ext cx="2847502" cy="176801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Human error – console </a:t>
              </a:r>
              <a:endParaRPr/>
            </a:p>
          </p:txBody>
        </p:sp>
        <p:sp>
          <p:nvSpPr>
            <p:cNvPr id="158" name="Google Shape;158;p7"/>
            <p:cNvSpPr/>
            <p:nvPr/>
          </p:nvSpPr>
          <p:spPr>
            <a:xfrm>
              <a:off x="3614737" y="1080567"/>
              <a:ext cx="2957512" cy="187802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3943350" y="1392749"/>
              <a:ext cx="2957512" cy="1878020"/>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txBox="1"/>
            <p:nvPr/>
          </p:nvSpPr>
          <p:spPr>
            <a:xfrm>
              <a:off x="3998355" y="1447754"/>
              <a:ext cx="2847502" cy="176801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At risk behavior- coach </a:t>
              </a:r>
              <a:endParaRPr/>
            </a:p>
          </p:txBody>
        </p:sp>
        <p:sp>
          <p:nvSpPr>
            <p:cNvPr id="161" name="Google Shape;161;p7"/>
            <p:cNvSpPr/>
            <p:nvPr/>
          </p:nvSpPr>
          <p:spPr>
            <a:xfrm>
              <a:off x="7229475" y="1080567"/>
              <a:ext cx="2957512" cy="187802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7558087" y="1392749"/>
              <a:ext cx="2957512" cy="1878020"/>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txBox="1"/>
            <p:nvPr/>
          </p:nvSpPr>
          <p:spPr>
            <a:xfrm>
              <a:off x="7613092" y="1447754"/>
              <a:ext cx="2847502" cy="176801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Reckless behavior- remedial action or </a:t>
              </a:r>
              <a:r>
                <a:rPr lang="en-US" sz="2700">
                  <a:solidFill>
                    <a:schemeClr val="dk1"/>
                  </a:solidFill>
                  <a:latin typeface="Calibri"/>
                  <a:ea typeface="Calibri"/>
                  <a:cs typeface="Calibri"/>
                  <a:sym typeface="Calibri"/>
                </a:rPr>
                <a:t>disciplinary</a:t>
              </a:r>
              <a:r>
                <a:rPr lang="en-US" sz="2700" b="0" i="0" u="none" strike="noStrike" cap="none">
                  <a:solidFill>
                    <a:schemeClr val="dk1"/>
                  </a:solidFill>
                  <a:latin typeface="Calibri"/>
                  <a:ea typeface="Calibri"/>
                  <a:cs typeface="Calibri"/>
                  <a:sym typeface="Calibri"/>
                </a:rPr>
                <a:t> action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8"/>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8"/>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8"/>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00000"/>
              <a:buFont typeface="Architects Daughter"/>
              <a:buNone/>
            </a:pPr>
            <a:r>
              <a:rPr lang="en-US" sz="5100">
                <a:latin typeface="Architects Daughter"/>
                <a:ea typeface="Architects Daughter"/>
                <a:cs typeface="Architects Daughter"/>
                <a:sym typeface="Architects Daughter"/>
              </a:rPr>
              <a:t>Why should we put Just Culture into practice? </a:t>
            </a:r>
            <a:endParaRPr/>
          </a:p>
        </p:txBody>
      </p:sp>
      <p:cxnSp>
        <p:nvCxnSpPr>
          <p:cNvPr id="173" name="Google Shape;173;p8"/>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174" name="Google Shape;174;p8"/>
          <p:cNvSpPr txBox="1">
            <a:spLocks noGrp="1"/>
          </p:cNvSpPr>
          <p:nvPr>
            <p:ph type="body" idx="1"/>
          </p:nvPr>
        </p:nvSpPr>
        <p:spPr>
          <a:xfrm>
            <a:off x="5255260" y="1648870"/>
            <a:ext cx="4702848" cy="356026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There is a need to learn from accidents and incidents through safety investigation to take appropriate action to prevent repetitive events.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a:br>
            <a:br>
              <a:rPr lang="en-US"/>
            </a:br>
            <a:br>
              <a:rPr lang="en-US"/>
            </a:br>
            <a:br>
              <a:rPr lang="en-US"/>
            </a:br>
            <a:br>
              <a:rPr lang="en-US"/>
            </a:br>
            <a:br>
              <a:rPr lang="en-US" sz="8000">
                <a:latin typeface="Architects Daughter"/>
                <a:ea typeface="Architects Daughter"/>
                <a:cs typeface="Architects Daughter"/>
                <a:sym typeface="Architects Daughter"/>
              </a:rPr>
            </a:br>
            <a:r>
              <a:rPr lang="en-US" sz="8000">
                <a:latin typeface="Architects Daughter"/>
                <a:ea typeface="Architects Daughter"/>
                <a:cs typeface="Architects Daughter"/>
                <a:sym typeface="Architects Daughter"/>
              </a:rPr>
              <a:t>Thank you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738</Words>
  <Application>Microsoft Office PowerPoint</Application>
  <PresentationFormat>Widescreen</PresentationFormat>
  <Paragraphs>47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Noto Sans Symbols</vt:lpstr>
      <vt:lpstr>Architects Daughter</vt:lpstr>
      <vt:lpstr>Times New Roman</vt:lpstr>
      <vt:lpstr>Office Theme</vt:lpstr>
      <vt:lpstr>Just Culture </vt:lpstr>
      <vt:lpstr>What is Just Culture? </vt:lpstr>
      <vt:lpstr>Tenets of Just Culture </vt:lpstr>
      <vt:lpstr>Is there any possibility for error? </vt:lpstr>
      <vt:lpstr>Questions? </vt:lpstr>
      <vt:lpstr>The behaviors to be expected when assessing an event</vt:lpstr>
      <vt:lpstr>Consequences </vt:lpstr>
      <vt:lpstr>Why should we put Just Culture into practice?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Culture </dc:title>
  <dc:creator>Lauren Dave</dc:creator>
  <cp:lastModifiedBy>Lauren Dave</cp:lastModifiedBy>
  <cp:revision>1</cp:revision>
  <dcterms:created xsi:type="dcterms:W3CDTF">2022-12-01T16:26:12Z</dcterms:created>
  <dcterms:modified xsi:type="dcterms:W3CDTF">2023-09-09T18:14:22Z</dcterms:modified>
</cp:coreProperties>
</file>